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413" r:id="rId2"/>
    <p:sldId id="400" r:id="rId3"/>
    <p:sldId id="414" r:id="rId4"/>
    <p:sldId id="401" r:id="rId5"/>
    <p:sldId id="402" r:id="rId6"/>
    <p:sldId id="403" r:id="rId7"/>
    <p:sldId id="404" r:id="rId8"/>
    <p:sldId id="405" r:id="rId9"/>
    <p:sldId id="406" r:id="rId10"/>
    <p:sldId id="409" r:id="rId11"/>
    <p:sldId id="410" r:id="rId12"/>
    <p:sldId id="412" r:id="rId13"/>
    <p:sldId id="416" r:id="rId14"/>
    <p:sldId id="415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FC21BF-0577-45B2-BF7B-2E37CEDCBE18}" v="2" dt="2025-07-03T14:45:19.4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1487" autoAdjust="0"/>
  </p:normalViewPr>
  <p:slideViewPr>
    <p:cSldViewPr snapToGrid="0">
      <p:cViewPr varScale="1">
        <p:scale>
          <a:sx n="102" d="100"/>
          <a:sy n="102" d="100"/>
        </p:scale>
        <p:origin x="9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rien MALCOIFFE" userId="42efe7be-434e-4223-9839-13e452bfe09a" providerId="ADAL" clId="{C1FC21BF-0577-45B2-BF7B-2E37CEDCBE18}"/>
    <pc:docChg chg="undo custSel modSld">
      <pc:chgData name="Adrien MALCOIFFE" userId="42efe7be-434e-4223-9839-13e452bfe09a" providerId="ADAL" clId="{C1FC21BF-0577-45B2-BF7B-2E37CEDCBE18}" dt="2025-07-03T14:44:32.766" v="3" actId="14100"/>
      <pc:docMkLst>
        <pc:docMk/>
      </pc:docMkLst>
      <pc:sldChg chg="modSp mod">
        <pc:chgData name="Adrien MALCOIFFE" userId="42efe7be-434e-4223-9839-13e452bfe09a" providerId="ADAL" clId="{C1FC21BF-0577-45B2-BF7B-2E37CEDCBE18}" dt="2025-07-03T14:44:32.766" v="3" actId="14100"/>
        <pc:sldMkLst>
          <pc:docMk/>
          <pc:sldMk cId="961133516" sldId="414"/>
        </pc:sldMkLst>
        <pc:picChg chg="mod">
          <ac:chgData name="Adrien MALCOIFFE" userId="42efe7be-434e-4223-9839-13e452bfe09a" providerId="ADAL" clId="{C1FC21BF-0577-45B2-BF7B-2E37CEDCBE18}" dt="2025-07-03T14:44:32.766" v="3" actId="14100"/>
          <ac:picMkLst>
            <pc:docMk/>
            <pc:sldMk cId="961133516" sldId="414"/>
            <ac:picMk id="6" creationId="{0BC3935B-8302-BDAD-9E0B-F3ABC6D900C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2B91A3-BF84-4D29-ADC0-BF80C10770A2}" type="datetimeFigureOut">
              <a:rPr lang="fr-FR" smtClean="0"/>
              <a:t>03/07/2025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5EFBC1-4B29-4FD5-B69D-8BADAB81C1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613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EFBC1-4B29-4FD5-B69D-8BADAB81C12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1408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EFBC1-4B29-4FD5-B69D-8BADAB81C12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4945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EFBC1-4B29-4FD5-B69D-8BADAB81C12C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4764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EFBC1-4B29-4FD5-B69D-8BADAB81C12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5799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EFBC1-4B29-4FD5-B69D-8BADAB81C12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062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EFBC1-4B29-4FD5-B69D-8BADAB81C12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794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EFBC1-4B29-4FD5-B69D-8BADAB81C12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5927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EFBC1-4B29-4FD5-B69D-8BADAB81C12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2676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EFBC1-4B29-4FD5-B69D-8BADAB81C12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2224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EFBC1-4B29-4FD5-B69D-8BADAB81C12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7723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EFBC1-4B29-4FD5-B69D-8BADAB81C12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9914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C0E14A3-9975-5050-4A7E-E3D1FEB7143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C388685-D54A-0F9B-BEAF-8C0348819F6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Adrien Pierrre MALCOIFFE &amp; Wei YAGE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05CD24F-8936-A313-F0EE-6B166DAD425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C41395-D154-4BFE-BF1D-6C173F743BC3}" type="slidenum">
              <a:rPr lang="en-US" altLang="zh-CN"/>
              <a:pPr/>
              <a:t>‹N°›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1444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663301B-1D75-070B-46C4-AE9FB63FD21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37B7551-48B8-05DC-33E4-539A3E15820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Adrien Pierrre MALCOIFFE &amp; Wei YAGE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6F6D152-8191-3757-9A41-F3569E5CF54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D6D602-F0CA-4ABB-A40D-501025A762F1}" type="slidenum">
              <a:rPr lang="en-US" altLang="zh-CN"/>
              <a:pPr/>
              <a:t>‹N°›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0938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A432828-12FF-6A88-9205-3874D83C251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EDAD337-0B43-C2FA-CFDD-46DDE76A29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Adrien Pierrre MALCOIFFE &amp; Wei YAGE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1008AE7-7885-A7D7-57CE-3D8B6B02E73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D399CD-765A-44C8-A70D-9A25D2116E09}" type="slidenum">
              <a:rPr lang="en-US" altLang="zh-CN"/>
              <a:pPr/>
              <a:t>‹N°›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27648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3DDEA21-C609-CB1A-BF9B-436F6438B02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230736" y="6547503"/>
            <a:ext cx="25400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E4DFC90-D540-E827-14D8-AC3B3163E3F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547503"/>
            <a:ext cx="3860800" cy="457200"/>
          </a:xfrm>
          <a:ln/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Adrien Pierre MALCOIFFE &amp; Wei YAGE</a:t>
            </a:r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A84BEF6-97D3-6C99-0B32-A7E025998B9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9557996" y="6547503"/>
            <a:ext cx="2540000" cy="457200"/>
          </a:xfrm>
          <a:ln/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7B87CA4-7E2E-494A-8BBA-6164933EA56D}" type="slidenum">
              <a:rPr lang="en-US" altLang="zh-CN" smtClean="0"/>
              <a:pPr/>
              <a:t>‹N°›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90987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4234E04-DB37-3637-E48D-14F0D92D3CF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CF36BD4-495A-835D-6F8E-F810573469A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Adrien Pierrre MALCOIFFE &amp; Wei YAGE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F0EF32D-A666-0194-FAD6-831CC673414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658A2D-5260-4C62-9C2E-B68F8D9C4B65}" type="slidenum">
              <a:rPr lang="en-US" altLang="zh-CN"/>
              <a:pPr/>
              <a:t>‹N°›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6453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E9284E-FF43-C631-40A0-B9FF884D084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6F12A9-D1E1-D892-D50D-9591D2E8141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Adrien Pierrre MALCOIFFE &amp; Wei YAGE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2649EF-4372-2B36-DDCE-14488F4FC2D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2F561C-553D-4383-8C0C-6657ABCA20F7}" type="slidenum">
              <a:rPr lang="en-US" altLang="zh-CN"/>
              <a:pPr/>
              <a:t>‹N°›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2946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4C35F60-DAC4-718A-479A-9FE221344BB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97BEB33-D838-124C-4099-8E64E9B6504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Adrien Pierrre MALCOIFFE &amp; Wei YAGE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FF75C34-2A38-7E2B-8DF2-8B5AD7D266A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12337A-A0D6-4DE6-8493-8CD9868E9D28}" type="slidenum">
              <a:rPr lang="en-US" altLang="zh-CN"/>
              <a:pPr/>
              <a:t>‹N°›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5479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A70639FD-882A-3A77-ADAA-0BC43C5A50E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4371429-5520-5323-5639-5D41DE48546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Adrien Pierrre MALCOIFFE &amp; Wei YAGE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022F309-6ECA-5945-90AA-41E4E6A54F7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6062F4-FBC2-42FC-938D-D82B5C6E3791}" type="slidenum">
              <a:rPr lang="en-US" altLang="zh-CN"/>
              <a:pPr/>
              <a:t>‹N°›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67654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48BF8063-ABEC-746A-CBEE-00CF835AE09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42F85D94-EB47-BFCD-013A-316C55AC76C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Adrien Pierrre MALCOIFFE &amp; Wei YAGE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E89769F-9B85-67E5-13A1-CC0AB9B681F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1556A1-1A99-4F1A-A7CC-A87B2DDB64DD}" type="slidenum">
              <a:rPr lang="en-US" altLang="zh-CN"/>
              <a:pPr/>
              <a:t>‹N°›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086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1430FF-0109-CDC2-01C8-E4DE7B51C89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CC451D-7310-100B-171B-C4AC4B4CA5C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Adrien Pierrre MALCOIFFE &amp; Wei YAGE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D9EB53-3935-5C38-12B3-9E2BC384377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2016F1-41F5-485B-BDEE-30D255B3F779}" type="slidenum">
              <a:rPr lang="en-US" altLang="zh-CN"/>
              <a:pPr/>
              <a:t>‹N°›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54589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3475B8-15CD-36F5-A32C-1E16075F082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A5E202-44C6-6AA2-03A9-2E4E2B62E39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Adrien Pierrre MALCOIFFE &amp; Wei YAGE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E6AC82-8C13-5445-3A2B-F807F57DB5C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928B71-BAF1-4412-9EF5-DFC508C26ED0}" type="slidenum">
              <a:rPr lang="en-US" altLang="zh-CN"/>
              <a:pPr/>
              <a:t>‹N°›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887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F3A74497-CB30-160D-6BC3-9F136AE90C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736A1BD-AB96-45DA-37FC-DEB57C5AC8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8527DB5-9F9E-FA25-FB64-0875A5B417A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ea typeface="ＭＳ Ｐゴシック" pitchFamily="96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86926A0A-C5B7-9F47-0D0B-0F776527E29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ea typeface="ＭＳ Ｐゴシック" pitchFamily="96" charset="-128"/>
              </a:defRPr>
            </a:lvl1pPr>
          </a:lstStyle>
          <a:p>
            <a:pPr>
              <a:defRPr/>
            </a:pPr>
            <a:r>
              <a:rPr lang="en-US"/>
              <a:t>Adrien Pierrre MALCOIFFE &amp; Wei YAGE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6F6DF091-C065-E945-6025-8CDE1261FF8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ABA40885-F7E0-4FB0-9839-F3609FCA123E}" type="slidenum">
              <a:rPr lang="en-US" altLang="zh-CN"/>
              <a:pPr/>
              <a:t>‹N°›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6331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96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96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96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9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96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96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96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96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-jeOoLR8ko" TargetMode="External"/><Relationship Id="rId2" Type="http://schemas.openxmlformats.org/officeDocument/2006/relationships/hyperlink" Target="https://github.com/Ayunoo/Condition-Monitoring-Project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A2D3D-0F21-E1B6-DD2F-F5B999334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56B01CC3-FAB4-9D51-AB68-FBCED5D7881C}"/>
              </a:ext>
            </a:extLst>
          </p:cNvPr>
          <p:cNvSpPr txBox="1"/>
          <p:nvPr/>
        </p:nvSpPr>
        <p:spPr>
          <a:xfrm>
            <a:off x="551675" y="2228671"/>
            <a:ext cx="110886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/>
              <a:t>Vibration-Based Condition Monitoring </a:t>
            </a:r>
          </a:p>
          <a:p>
            <a:pPr algn="ctr"/>
            <a:r>
              <a:rPr lang="en-US" altLang="zh-CN" sz="3600" dirty="0"/>
              <a:t>System for Rotating </a:t>
            </a:r>
            <a:r>
              <a:rPr lang="en-GB" altLang="zh-CN" sz="3600" dirty="0"/>
              <a:t>Fans</a:t>
            </a:r>
            <a:endParaRPr lang="zh-CN" altLang="en-US" sz="36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5AF27D5-DE6C-2479-7BD8-30754F074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87CA4-7E2E-494A-8BBA-6164933EA56D}" type="slidenum">
              <a:rPr lang="en-US" altLang="zh-CN" smtClean="0"/>
              <a:pPr/>
              <a:t>1</a:t>
            </a:fld>
            <a:endParaRPr lang="en-US" altLang="zh-CN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730E7BA-10F7-0633-1309-4CF0BE09502A}"/>
              </a:ext>
            </a:extLst>
          </p:cNvPr>
          <p:cNvSpPr txBox="1"/>
          <p:nvPr/>
        </p:nvSpPr>
        <p:spPr>
          <a:xfrm>
            <a:off x="3176991" y="5145818"/>
            <a:ext cx="58380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Github</a:t>
            </a:r>
            <a:r>
              <a:rPr lang="fr-FR" dirty="0"/>
              <a:t>:</a:t>
            </a:r>
          </a:p>
          <a:p>
            <a:pPr algn="ctr"/>
            <a:r>
              <a:rPr lang="fr-FR" dirty="0">
                <a:hlinkClick r:id="rId2"/>
              </a:rPr>
              <a:t>https://github.com/Ayunoo/Condition-Monitoring-Project</a:t>
            </a:r>
            <a:endParaRPr lang="fr-FR" dirty="0"/>
          </a:p>
          <a:p>
            <a:pPr algn="ctr"/>
            <a:r>
              <a:rPr lang="fr-FR" dirty="0" err="1"/>
              <a:t>Youtube</a:t>
            </a:r>
            <a:r>
              <a:rPr lang="fr-FR" dirty="0"/>
              <a:t> video:</a:t>
            </a:r>
          </a:p>
          <a:p>
            <a:pPr algn="ctr"/>
            <a:r>
              <a:rPr lang="fr-FR" dirty="0">
                <a:hlinkClick r:id="rId3"/>
              </a:rPr>
              <a:t>https://youtu.be/3-jeOoLR8ko</a:t>
            </a:r>
            <a:endParaRPr lang="fr-FR" dirty="0"/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E215624A-B539-214D-C9F8-EF7218F8A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299204"/>
              </p:ext>
            </p:extLst>
          </p:nvPr>
        </p:nvGraphicFramePr>
        <p:xfrm>
          <a:off x="2826740" y="3875731"/>
          <a:ext cx="653851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69255">
                  <a:extLst>
                    <a:ext uri="{9D8B030D-6E8A-4147-A177-3AD203B41FA5}">
                      <a16:colId xmlns:a16="http://schemas.microsoft.com/office/drawing/2014/main" val="2961652194"/>
                    </a:ext>
                  </a:extLst>
                </a:gridCol>
                <a:gridCol w="3269255">
                  <a:extLst>
                    <a:ext uri="{9D8B030D-6E8A-4147-A177-3AD203B41FA5}">
                      <a16:colId xmlns:a16="http://schemas.microsoft.com/office/drawing/2014/main" val="27492381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Matric</a:t>
                      </a:r>
                      <a:r>
                        <a:rPr lang="fr-FR" dirty="0"/>
                        <a:t> 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801409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r>
                        <a:rPr lang="fr-FR" dirty="0"/>
                        <a:t>Adrien Pierre MALCOIFFE</a:t>
                      </a:r>
                    </a:p>
                    <a:p>
                      <a:r>
                        <a:rPr lang="fr-FR" dirty="0"/>
                        <a:t>Wei YAGE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MEM241042</a:t>
                      </a:r>
                    </a:p>
                    <a:p>
                      <a:r>
                        <a:rPr lang="fr-FR" dirty="0"/>
                        <a:t>MEM241043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734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897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66BAB-7FC1-FB4F-D6DF-4290F3C58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73504223-BA30-B5A7-8B32-E41BEE89042F}"/>
              </a:ext>
            </a:extLst>
          </p:cNvPr>
          <p:cNvSpPr txBox="1"/>
          <p:nvPr/>
        </p:nvSpPr>
        <p:spPr>
          <a:xfrm>
            <a:off x="391812" y="2485161"/>
            <a:ext cx="558988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Real-time identification of 5 fan states: speed1/2/3, unbalance fault1/2</a:t>
            </a:r>
          </a:p>
          <a:p>
            <a:pPr algn="just"/>
            <a:endParaRPr lang="en-US" altLang="zh-CN" dirty="0"/>
          </a:p>
          <a:p>
            <a:pPr algn="just"/>
            <a:endParaRPr lang="en-US" altLang="zh-CN" dirty="0"/>
          </a:p>
          <a:p>
            <a:pPr algn="just"/>
            <a:r>
              <a:rPr lang="fr-FR" dirty="0" err="1"/>
              <a:t>Decision</a:t>
            </a:r>
            <a:r>
              <a:rPr lang="fr-FR" dirty="0"/>
              <a:t> </a:t>
            </a:r>
            <a:r>
              <a:rPr lang="fr-FR" dirty="0" err="1"/>
              <a:t>tree-based</a:t>
            </a:r>
            <a:r>
              <a:rPr lang="fr-FR" dirty="0"/>
              <a:t> classification </a:t>
            </a:r>
            <a:r>
              <a:rPr lang="fr-FR" dirty="0" err="1"/>
              <a:t>trained</a:t>
            </a:r>
            <a:r>
              <a:rPr lang="fr-FR" dirty="0"/>
              <a:t> on input </a:t>
            </a:r>
            <a:r>
              <a:rPr lang="fr-FR" dirty="0" err="1"/>
              <a:t>features</a:t>
            </a:r>
            <a:r>
              <a:rPr lang="fr-FR" dirty="0"/>
              <a:t> and </a:t>
            </a:r>
            <a:r>
              <a:rPr lang="fr-FR" dirty="0" err="1"/>
              <a:t>outputing</a:t>
            </a:r>
            <a:r>
              <a:rPr lang="fr-FR" dirty="0"/>
              <a:t> </a:t>
            </a:r>
            <a:r>
              <a:rPr lang="fr-FR" dirty="0" err="1"/>
              <a:t>current</a:t>
            </a:r>
            <a:r>
              <a:rPr lang="fr-FR" dirty="0"/>
              <a:t> fan condition</a:t>
            </a:r>
          </a:p>
          <a:p>
            <a:pPr algn="just"/>
            <a:endParaRPr lang="fr-FR" altLang="zh-CN" dirty="0"/>
          </a:p>
          <a:p>
            <a:pPr algn="just"/>
            <a:endParaRPr lang="fr-FR" altLang="zh-CN" dirty="0"/>
          </a:p>
          <a:p>
            <a:pPr algn="just"/>
            <a:r>
              <a:rPr lang="fr-FR" altLang="zh-CN" dirty="0" err="1"/>
              <a:t>Displayable</a:t>
            </a:r>
            <a:r>
              <a:rPr lang="fr-FR" altLang="zh-CN" dirty="0"/>
              <a:t> </a:t>
            </a:r>
            <a:r>
              <a:rPr lang="fr-FR" altLang="zh-CN" dirty="0" err="1"/>
              <a:t>decision</a:t>
            </a:r>
            <a:r>
              <a:rPr lang="fr-FR" altLang="zh-CN" dirty="0"/>
              <a:t> </a:t>
            </a:r>
            <a:r>
              <a:rPr lang="fr-FR" altLang="zh-CN" dirty="0" err="1"/>
              <a:t>tree</a:t>
            </a:r>
            <a:r>
              <a:rPr lang="fr-FR" altLang="zh-CN" dirty="0"/>
              <a:t> and </a:t>
            </a:r>
            <a:r>
              <a:rPr lang="fr-FR" altLang="zh-CN" dirty="0" err="1"/>
              <a:t>visual</a:t>
            </a:r>
            <a:r>
              <a:rPr lang="fr-FR" altLang="zh-CN" dirty="0"/>
              <a:t> </a:t>
            </a:r>
            <a:r>
              <a:rPr lang="fr-FR" altLang="zh-CN" dirty="0" err="1"/>
              <a:t>diagnosis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7A890F6-5225-DEEE-98E8-551D177ED1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75" r="575" b="1661"/>
          <a:stretch>
            <a:fillRect/>
          </a:stretch>
        </p:blipFill>
        <p:spPr>
          <a:xfrm>
            <a:off x="6210300" y="1878227"/>
            <a:ext cx="5591175" cy="362722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66927F7-D98B-018A-834B-C5368BA86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87CA4-7E2E-494A-8BBA-6164933EA56D}" type="slidenum">
              <a:rPr lang="en-US" altLang="zh-CN" smtClean="0"/>
              <a:pPr/>
              <a:t>10</a:t>
            </a:fld>
            <a:endParaRPr lang="en-US" altLang="zh-CN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344F622-7C29-5857-A7D6-F4C5A4DCD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Adrien Pierrre MALCOIFFE &amp; Wei YAGE</a:t>
            </a:r>
            <a:endParaRPr lang="en-US" dirty="0"/>
          </a:p>
        </p:txBody>
      </p:sp>
      <p:sp>
        <p:nvSpPr>
          <p:cNvPr id="4" name="文本框 12">
            <a:extLst>
              <a:ext uri="{FF2B5EF4-FFF2-40B4-BE49-F238E27FC236}">
                <a16:creationId xmlns:a16="http://schemas.microsoft.com/office/drawing/2014/main" id="{FC743C77-3750-12D5-E02F-3D15E0279573}"/>
              </a:ext>
            </a:extLst>
          </p:cNvPr>
          <p:cNvSpPr txBox="1"/>
          <p:nvPr/>
        </p:nvSpPr>
        <p:spPr>
          <a:xfrm>
            <a:off x="3930993" y="1307272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dirty="0"/>
              <a:t>Part 4</a:t>
            </a:r>
            <a:r>
              <a:rPr lang="zh-CN" altLang="fr-FR" dirty="0"/>
              <a:t>：</a:t>
            </a:r>
            <a:r>
              <a:rPr lang="fr-FR" altLang="zh-CN" dirty="0"/>
              <a:t>Feature Extraction &amp; Intelligent Diagnosis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3242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C733B-D051-AB57-A1A1-27681BC20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EFD0207-E1A1-A271-44D8-5E16DC3738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19177" y="2103348"/>
            <a:ext cx="4410075" cy="28674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AA30EBB-1B99-FEAE-024F-28AD95CDC5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37550" y="2103348"/>
            <a:ext cx="4419600" cy="287697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34F330B-3872-303D-4397-A37F8112EEAB}"/>
              </a:ext>
            </a:extLst>
          </p:cNvPr>
          <p:cNvSpPr txBox="1"/>
          <p:nvPr/>
        </p:nvSpPr>
        <p:spPr>
          <a:xfrm>
            <a:off x="1044338" y="5060050"/>
            <a:ext cx="4948925" cy="120032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zh-CN" dirty="0"/>
              <a:t>The confusion matrix module shows the model’s performance in multi-class fault classification</a:t>
            </a:r>
            <a:br>
              <a:rPr lang="en-US" altLang="zh-CN" dirty="0"/>
            </a:br>
            <a:endParaRPr lang="en-US" altLang="zh-CN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515C00D-37E9-0AF2-47C4-CEB5783AC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87CA4-7E2E-494A-8BBA-6164933EA56D}" type="slidenum">
              <a:rPr lang="en-US" altLang="zh-CN" smtClean="0"/>
              <a:pPr/>
              <a:t>11</a:t>
            </a:fld>
            <a:endParaRPr lang="en-US" altLang="zh-CN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ABAE7C1-3C19-C464-FCE5-08834AE8D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Adrien Pierrre MALCOIFFE &amp; Wei YAGE</a:t>
            </a:r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A202D2A-9B5A-6ECD-79FE-459A5C590EDD}"/>
              </a:ext>
            </a:extLst>
          </p:cNvPr>
          <p:cNvSpPr txBox="1"/>
          <p:nvPr/>
        </p:nvSpPr>
        <p:spPr>
          <a:xfrm>
            <a:off x="6519177" y="5060050"/>
            <a:ext cx="47434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The accuracy curve tracks training and validation accuracy over epochs</a:t>
            </a:r>
            <a:endParaRPr lang="fr-FR" dirty="0"/>
          </a:p>
        </p:txBody>
      </p:sp>
      <p:sp>
        <p:nvSpPr>
          <p:cNvPr id="8" name="文本框 12">
            <a:extLst>
              <a:ext uri="{FF2B5EF4-FFF2-40B4-BE49-F238E27FC236}">
                <a16:creationId xmlns:a16="http://schemas.microsoft.com/office/drawing/2014/main" id="{5048CA4A-7DB5-D476-3EAB-A8F5AFB188F1}"/>
              </a:ext>
            </a:extLst>
          </p:cNvPr>
          <p:cNvSpPr txBox="1"/>
          <p:nvPr/>
        </p:nvSpPr>
        <p:spPr>
          <a:xfrm>
            <a:off x="3930993" y="1307272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Part 5</a:t>
            </a:r>
            <a:r>
              <a:rPr lang="zh-CN" altLang="en-US" dirty="0"/>
              <a:t>：</a:t>
            </a:r>
            <a:r>
              <a:rPr lang="en-US" altLang="zh-CN" dirty="0"/>
              <a:t>Model Evaluation &amp; Result Display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0814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BC310-C3AC-CCF6-BFF3-D7C121E31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20EE86A-95B0-4AA2-9DA8-408FC966B934}"/>
              </a:ext>
            </a:extLst>
          </p:cNvPr>
          <p:cNvSpPr txBox="1"/>
          <p:nvPr/>
        </p:nvSpPr>
        <p:spPr>
          <a:xfrm>
            <a:off x="1398115" y="1951672"/>
            <a:ext cx="939577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Diagnosis process: visual, interpretable, traceable, and providing users with a clear and transparent intelligent fault diagnosis experience.</a:t>
            </a:r>
            <a:br>
              <a:rPr lang="en-US" altLang="zh-CN" dirty="0"/>
            </a:br>
            <a:endParaRPr lang="en-US" altLang="zh-CN" dirty="0"/>
          </a:p>
          <a:p>
            <a:r>
              <a:rPr lang="en-US" altLang="zh-CN" b="1" dirty="0"/>
              <a:t>All states were successfully identified, demonstrating the system’s effective fault warning capability. 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90F8D2F-E7FC-FA20-38F5-446546E20D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49628" y="3880883"/>
            <a:ext cx="3836772" cy="251422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2295EF1-BDEE-5948-D086-C96B9A1AB7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943600" y="3826289"/>
            <a:ext cx="1704975" cy="113623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A0EDF5E-8FF7-D9EB-12A6-986794E256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86525" y="5265787"/>
            <a:ext cx="2000250" cy="101118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BDFF8DD-37FC-C475-0E92-DEA8844038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106025" y="3826288"/>
            <a:ext cx="1847850" cy="113623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EBD6BCD-7F83-882B-16C7-B399677F947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867649" y="3826288"/>
            <a:ext cx="1847851" cy="110766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312C68F-A583-987F-3821-3CB33A226B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63050" y="5267727"/>
            <a:ext cx="2019300" cy="1028298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3BEB3A5-4C0E-783F-4AC7-FEAA0DFCF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87CA4-7E2E-494A-8BBA-6164933EA56D}" type="slidenum">
              <a:rPr lang="en-US" altLang="zh-CN" smtClean="0"/>
              <a:pPr/>
              <a:t>12</a:t>
            </a:fld>
            <a:endParaRPr lang="en-US" altLang="zh-CN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BE6C8A6-6DFC-4795-035B-39F24719B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Adrien Pierrre MALCOIFFE &amp; Wei YAGE</a:t>
            </a:r>
            <a:endParaRPr lang="en-US" dirty="0"/>
          </a:p>
        </p:txBody>
      </p:sp>
      <p:sp>
        <p:nvSpPr>
          <p:cNvPr id="8" name="文本框 12">
            <a:extLst>
              <a:ext uri="{FF2B5EF4-FFF2-40B4-BE49-F238E27FC236}">
                <a16:creationId xmlns:a16="http://schemas.microsoft.com/office/drawing/2014/main" id="{8E4FF59B-9371-EC05-89CD-30080A443221}"/>
              </a:ext>
            </a:extLst>
          </p:cNvPr>
          <p:cNvSpPr txBox="1"/>
          <p:nvPr/>
        </p:nvSpPr>
        <p:spPr>
          <a:xfrm>
            <a:off x="3930993" y="1307272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Part 5</a:t>
            </a:r>
            <a:r>
              <a:rPr lang="zh-CN" altLang="en-US" dirty="0"/>
              <a:t>：</a:t>
            </a:r>
            <a:r>
              <a:rPr lang="en-US" altLang="zh-CN" dirty="0"/>
              <a:t>Model Evaluation &amp; Result Display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6150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FF472D2-650E-4D20-C978-809F6694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Adrien Pierre MALCOIFFE &amp; Wei YAGE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16C2696-8665-527A-7D40-677762223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87CA4-7E2E-494A-8BBA-6164933EA56D}" type="slidenum">
              <a:rPr lang="en-US" altLang="zh-CN" smtClean="0"/>
              <a:pPr/>
              <a:t>13</a:t>
            </a:fld>
            <a:endParaRPr lang="en-US" altLang="zh-CN" dirty="0"/>
          </a:p>
        </p:txBody>
      </p:sp>
      <p:sp>
        <p:nvSpPr>
          <p:cNvPr id="9" name="文本框 3">
            <a:extLst>
              <a:ext uri="{FF2B5EF4-FFF2-40B4-BE49-F238E27FC236}">
                <a16:creationId xmlns:a16="http://schemas.microsoft.com/office/drawing/2014/main" id="{75D1C9CA-7B51-41A5-1A6F-16EF3EE9DD5C}"/>
              </a:ext>
            </a:extLst>
          </p:cNvPr>
          <p:cNvSpPr txBox="1"/>
          <p:nvPr/>
        </p:nvSpPr>
        <p:spPr>
          <a:xfrm>
            <a:off x="1036165" y="2476321"/>
            <a:ext cx="939577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dirty="0"/>
              <a:t>(1) </a:t>
            </a:r>
            <a:r>
              <a:rPr lang="fr-FR" altLang="zh-CN" dirty="0" err="1"/>
              <a:t>Turning</a:t>
            </a:r>
            <a:r>
              <a:rPr lang="fr-FR" altLang="zh-CN" dirty="0"/>
              <a:t> </a:t>
            </a:r>
            <a:r>
              <a:rPr lang="fr-FR" altLang="zh-CN" dirty="0" err="1"/>
              <a:t>it</a:t>
            </a:r>
            <a:r>
              <a:rPr lang="fr-FR" altLang="zh-CN" dirty="0"/>
              <a:t> </a:t>
            </a:r>
            <a:r>
              <a:rPr lang="fr-FR" altLang="zh-CN" dirty="0" err="1"/>
              <a:t>into</a:t>
            </a:r>
            <a:r>
              <a:rPr lang="fr-FR" altLang="zh-CN" dirty="0"/>
              <a:t> a 24h/24h working system</a:t>
            </a:r>
          </a:p>
          <a:p>
            <a:endParaRPr lang="fr-FR" altLang="zh-CN" dirty="0"/>
          </a:p>
          <a:p>
            <a:endParaRPr lang="fr-FR" altLang="zh-CN" dirty="0"/>
          </a:p>
          <a:p>
            <a:endParaRPr lang="fr-FR" altLang="zh-CN" dirty="0"/>
          </a:p>
          <a:p>
            <a:endParaRPr lang="fr-FR" altLang="zh-CN" dirty="0"/>
          </a:p>
          <a:p>
            <a:r>
              <a:rPr lang="fr-FR" altLang="zh-CN" dirty="0"/>
              <a:t>(3) </a:t>
            </a:r>
            <a:r>
              <a:rPr lang="fr-FR" altLang="zh-CN" dirty="0" err="1"/>
              <a:t>Detect</a:t>
            </a:r>
            <a:r>
              <a:rPr lang="fr-FR" altLang="zh-CN" dirty="0"/>
              <a:t> </a:t>
            </a:r>
            <a:r>
              <a:rPr lang="fr-FR" altLang="zh-CN" dirty="0" err="1"/>
              <a:t>other</a:t>
            </a:r>
            <a:r>
              <a:rPr lang="fr-FR" altLang="zh-CN" dirty="0"/>
              <a:t> issues like </a:t>
            </a:r>
            <a:r>
              <a:rPr lang="fr-FR" altLang="zh-CN" dirty="0" err="1"/>
              <a:t>misalignement</a:t>
            </a:r>
            <a:endParaRPr lang="fr-FR" altLang="zh-CN" dirty="0"/>
          </a:p>
          <a:p>
            <a:endParaRPr lang="fr-FR" altLang="zh-CN" dirty="0"/>
          </a:p>
          <a:p>
            <a:endParaRPr lang="fr-FR" altLang="zh-CN" dirty="0"/>
          </a:p>
          <a:p>
            <a:endParaRPr lang="fr-FR" altLang="zh-CN" dirty="0"/>
          </a:p>
          <a:p>
            <a:endParaRPr lang="fr-FR" altLang="zh-CN" dirty="0"/>
          </a:p>
          <a:p>
            <a:r>
              <a:rPr lang="fr-FR" altLang="zh-CN" dirty="0"/>
              <a:t>(3) </a:t>
            </a:r>
            <a:r>
              <a:rPr lang="fr-FR" altLang="zh-CN" dirty="0" err="1"/>
              <a:t>Improve</a:t>
            </a:r>
            <a:r>
              <a:rPr lang="fr-FR" altLang="zh-CN" dirty="0"/>
              <a:t> the </a:t>
            </a:r>
            <a:r>
              <a:rPr lang="fr-FR" altLang="zh-CN" dirty="0" err="1"/>
              <a:t>overall</a:t>
            </a:r>
            <a:r>
              <a:rPr lang="fr-FR" altLang="zh-CN" dirty="0"/>
              <a:t> design of the </a:t>
            </a:r>
            <a:r>
              <a:rPr lang="fr-FR" altLang="zh-CN" dirty="0" err="1"/>
              <a:t>sensor</a:t>
            </a:r>
            <a:endParaRPr lang="zh-CN" altLang="en-US" dirty="0"/>
          </a:p>
        </p:txBody>
      </p:sp>
      <p:sp>
        <p:nvSpPr>
          <p:cNvPr id="10" name="文本框 12">
            <a:extLst>
              <a:ext uri="{FF2B5EF4-FFF2-40B4-BE49-F238E27FC236}">
                <a16:creationId xmlns:a16="http://schemas.microsoft.com/office/drawing/2014/main" id="{1E781246-E1FA-81A7-D00B-37560D4CB99E}"/>
              </a:ext>
            </a:extLst>
          </p:cNvPr>
          <p:cNvSpPr txBox="1"/>
          <p:nvPr/>
        </p:nvSpPr>
        <p:spPr>
          <a:xfrm>
            <a:off x="3930993" y="1307272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dirty="0"/>
              <a:t>To go </a:t>
            </a:r>
            <a:r>
              <a:rPr lang="fr-FR" altLang="zh-CN" dirty="0" err="1"/>
              <a:t>further</a:t>
            </a:r>
            <a:r>
              <a:rPr lang="fr-FR" altLang="zh-CN" dirty="0"/>
              <a:t>…</a:t>
            </a:r>
            <a:endParaRPr lang="zh-CN" altLang="en-US" dirty="0"/>
          </a:p>
        </p:txBody>
      </p:sp>
      <p:pic>
        <p:nvPicPr>
          <p:cNvPr id="1026" name="Picture 2" descr="24 Hours sign on transparent background. 21286388 PNG">
            <a:extLst>
              <a:ext uri="{FF2B5EF4-FFF2-40B4-BE49-F238E27FC236}">
                <a16:creationId xmlns:a16="http://schemas.microsoft.com/office/drawing/2014/main" id="{B6098A8F-AD37-7073-E929-EBA45BD56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19479" y="1924050"/>
            <a:ext cx="2616959" cy="158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o Interpret Condition Monitoring Data | Dewesoft">
            <a:extLst>
              <a:ext uri="{FF2B5EF4-FFF2-40B4-BE49-F238E27FC236}">
                <a16:creationId xmlns:a16="http://schemas.microsoft.com/office/drawing/2014/main" id="{F6AC8253-6AC3-703A-8A82-782B0E585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36438" y="2425019"/>
            <a:ext cx="3676098" cy="217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 descr="Une image contenant câble, Appareils électroniques, Ingénierie électronique, fils électriques&#10;&#10;Le contenu généré par l’IA peut être incorrect.">
            <a:extLst>
              <a:ext uri="{FF2B5EF4-FFF2-40B4-BE49-F238E27FC236}">
                <a16:creationId xmlns:a16="http://schemas.microsoft.com/office/drawing/2014/main" id="{1AFEA0FB-89B8-A92A-DF62-B6CD27DCF7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>
            <a:off x="6733371" y="4206722"/>
            <a:ext cx="1826655" cy="203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021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CE1D6-81F4-DA1A-2A56-3013E662F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1EFD65D-42C7-BA61-B654-14DA32C06AA0}"/>
              </a:ext>
            </a:extLst>
          </p:cNvPr>
          <p:cNvSpPr txBox="1"/>
          <p:nvPr/>
        </p:nvSpPr>
        <p:spPr>
          <a:xfrm>
            <a:off x="2066607" y="3047365"/>
            <a:ext cx="9141143" cy="11950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altLang="zh-CN" sz="6600" b="1" dirty="0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华文行楷" panose="02010800040101010101" charset="-122"/>
                <a:cs typeface="Times New Roman" panose="02020603050405020304" pitchFamily="18" charset="0"/>
              </a:rPr>
              <a:t>Thank you for listening</a:t>
            </a:r>
            <a:endParaRPr lang="zh-CN" altLang="en-US" sz="6600" b="1" dirty="0"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ea typeface="华文行楷" panose="02010800040101010101" charset="-122"/>
              <a:cs typeface="Times New Roman" panose="02020603050405020304" pitchFamily="18" charset="0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5CAF5C7-4C70-72D0-17FA-43E30F380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87CA4-7E2E-494A-8BBA-6164933EA56D}" type="slidenum">
              <a:rPr lang="en-US" altLang="zh-CN" smtClean="0"/>
              <a:pPr/>
              <a:t>14</a:t>
            </a:fld>
            <a:endParaRPr lang="en-US" altLang="zh-CN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361E81C-CF59-59A7-0601-66500659B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Adrien Pierrre MALCOIFFE &amp; Wei YAGE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533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D36FC76F-EA79-BDAF-D026-FEA96FDA14A8}"/>
              </a:ext>
            </a:extLst>
          </p:cNvPr>
          <p:cNvSpPr txBox="1"/>
          <p:nvPr/>
        </p:nvSpPr>
        <p:spPr>
          <a:xfrm>
            <a:off x="1385929" y="2036616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Part 1</a:t>
            </a:r>
            <a:r>
              <a:rPr lang="zh-CN" altLang="en-US" dirty="0"/>
              <a:t>：</a:t>
            </a:r>
            <a:r>
              <a:rPr lang="en-US" altLang="zh-CN" dirty="0"/>
              <a:t>System Overview &amp; Data Acquisition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A729959-4873-8A3D-D970-EB4BA8BDF88C}"/>
              </a:ext>
            </a:extLst>
          </p:cNvPr>
          <p:cNvSpPr txBox="1"/>
          <p:nvPr/>
        </p:nvSpPr>
        <p:spPr>
          <a:xfrm>
            <a:off x="1385929" y="2920123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dirty="0"/>
              <a:t>Part 2</a:t>
            </a:r>
            <a:r>
              <a:rPr lang="zh-CN" altLang="en-GB" dirty="0"/>
              <a:t>：</a:t>
            </a:r>
            <a:r>
              <a:rPr lang="en-GB" altLang="zh-CN" dirty="0"/>
              <a:t>Data Transmission &amp; Preprocessing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16DDA2D-7F45-F25E-0DBB-4ACE5C04E103}"/>
              </a:ext>
            </a:extLst>
          </p:cNvPr>
          <p:cNvSpPr txBox="1"/>
          <p:nvPr/>
        </p:nvSpPr>
        <p:spPr>
          <a:xfrm>
            <a:off x="1385929" y="3803630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dirty="0"/>
              <a:t>Part 3</a:t>
            </a:r>
            <a:r>
              <a:rPr lang="zh-CN" altLang="en-GB" dirty="0"/>
              <a:t>：</a:t>
            </a:r>
            <a:r>
              <a:rPr lang="en-GB" altLang="zh-CN" dirty="0"/>
              <a:t>Fault Simulation &amp; Signal Analysis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2A1F74C-9ADD-B991-B4EF-091E80C14FF8}"/>
              </a:ext>
            </a:extLst>
          </p:cNvPr>
          <p:cNvSpPr txBox="1"/>
          <p:nvPr/>
        </p:nvSpPr>
        <p:spPr>
          <a:xfrm>
            <a:off x="1330323" y="4687137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dirty="0"/>
              <a:t>Part 4</a:t>
            </a:r>
            <a:r>
              <a:rPr lang="zh-CN" altLang="en-US" dirty="0"/>
              <a:t>：</a:t>
            </a:r>
            <a:r>
              <a:rPr lang="en-GB" altLang="zh-CN" dirty="0"/>
              <a:t>Feature Extraction &amp; Intelligent Diagnosis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DDA0E2D-2946-8189-D4CD-640693B51D1D}"/>
              </a:ext>
            </a:extLst>
          </p:cNvPr>
          <p:cNvSpPr txBox="1"/>
          <p:nvPr/>
        </p:nvSpPr>
        <p:spPr>
          <a:xfrm>
            <a:off x="1385929" y="5570644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Part 5</a:t>
            </a:r>
            <a:r>
              <a:rPr lang="zh-CN" altLang="en-US" dirty="0"/>
              <a:t>：</a:t>
            </a:r>
            <a:r>
              <a:rPr lang="en-US" altLang="zh-CN" dirty="0"/>
              <a:t>Model Evaluation &amp; Result Display</a:t>
            </a:r>
            <a:endParaRPr lang="zh-CN" alt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2BD26B0-DF4F-A43B-71E7-3E54E804D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87CA4-7E2E-494A-8BBA-6164933EA56D}" type="slidenum">
              <a:rPr lang="en-US" altLang="zh-CN" smtClean="0"/>
              <a:pPr/>
              <a:t>2</a:t>
            </a:fld>
            <a:endParaRPr lang="en-US" altLang="zh-CN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5A60D25-8DB4-A837-FE47-B1FF94717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Adrien Pierrre MALCOIFFE &amp; Wei YAGE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E6FDE-7E85-4525-DD47-8C8F32DF4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1DE5D2B-4124-468D-19F8-6439E9D26ACB}"/>
              </a:ext>
            </a:extLst>
          </p:cNvPr>
          <p:cNvSpPr txBox="1"/>
          <p:nvPr/>
        </p:nvSpPr>
        <p:spPr>
          <a:xfrm>
            <a:off x="363235" y="2505075"/>
            <a:ext cx="588355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AutoNum type="arabicParenBoth"/>
            </a:pPr>
            <a:r>
              <a:rPr lang="en-US" altLang="zh-CN" dirty="0"/>
              <a:t>Develop a simple and efficient condition monitoring system for rotating fans.</a:t>
            </a:r>
          </a:p>
          <a:p>
            <a:pPr marL="342900" indent="-342900" algn="just">
              <a:buAutoNum type="arabicParenBoth"/>
            </a:pPr>
            <a:endParaRPr lang="en-US" altLang="zh-CN" dirty="0"/>
          </a:p>
          <a:p>
            <a:pPr marL="342900" indent="-342900" algn="just">
              <a:buAutoNum type="arabicParenBoth"/>
            </a:pPr>
            <a:r>
              <a:rPr lang="en-US" altLang="zh-CN" dirty="0"/>
              <a:t>Collecting real-time vibration data during fan operation using MPU6050 sensors and Arduino Uno</a:t>
            </a:r>
          </a:p>
          <a:p>
            <a:pPr marL="342900" indent="-342900" algn="just">
              <a:buAutoNum type="arabicParenBoth"/>
            </a:pPr>
            <a:endParaRPr lang="en-US" altLang="zh-CN" dirty="0"/>
          </a:p>
          <a:p>
            <a:pPr marL="342900" indent="-342900" algn="just">
              <a:buAutoNum type="arabicParenBoth"/>
            </a:pPr>
            <a:r>
              <a:rPr lang="en-US" altLang="zh-CN" dirty="0"/>
              <a:t>Analyzing the data through signal processing and machine learning techniques</a:t>
            </a:r>
          </a:p>
          <a:p>
            <a:pPr marL="342900" indent="-342900" algn="just">
              <a:buAutoNum type="arabicParenBoth"/>
            </a:pPr>
            <a:endParaRPr lang="en-US" altLang="zh-CN" dirty="0"/>
          </a:p>
          <a:p>
            <a:pPr marL="342900" indent="-342900" algn="just">
              <a:buAutoNum type="arabicParenBoth"/>
            </a:pPr>
            <a:r>
              <a:rPr lang="en-US" altLang="zh-CN" dirty="0"/>
              <a:t>Detecting and classifying typical faults such as mechanical imbalance in real time. 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0B13B8E-23D1-F3A5-1DBB-D2BA22E7D998}"/>
              </a:ext>
            </a:extLst>
          </p:cNvPr>
          <p:cNvSpPr txBox="1"/>
          <p:nvPr/>
        </p:nvSpPr>
        <p:spPr>
          <a:xfrm>
            <a:off x="699701" y="1754736"/>
            <a:ext cx="60949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2400" dirty="0"/>
              <a:t>Objectives</a:t>
            </a:r>
            <a:endParaRPr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BC3935B-8302-BDAD-9E0B-F3ABC6D900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2753" y="2438400"/>
            <a:ext cx="4941280" cy="2943741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32B1ED2-4915-E57E-5E38-70FC4BB72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87CA4-7E2E-494A-8BBA-6164933EA56D}" type="slidenum">
              <a:rPr lang="en-US" altLang="zh-CN" smtClean="0"/>
              <a:pPr/>
              <a:t>3</a:t>
            </a:fld>
            <a:endParaRPr lang="en-US" altLang="zh-CN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480396C-F1A6-5FBA-E4E5-014EB3149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Adrien Pierrre MALCOIFFE &amp; Wei YAGE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133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F275D-9A0F-90EF-D20C-3D59C3A2B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CA9300C-A94E-FA8F-ED8D-3A0274160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2787" y="3760662"/>
            <a:ext cx="1593515" cy="261975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D3FC604-43DA-7FED-75CC-DF09F7A9043A}"/>
              </a:ext>
            </a:extLst>
          </p:cNvPr>
          <p:cNvSpPr txBox="1"/>
          <p:nvPr/>
        </p:nvSpPr>
        <p:spPr>
          <a:xfrm>
            <a:off x="378202" y="1705917"/>
            <a:ext cx="4879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dirty="0"/>
              <a:t>I. Data collection: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F0DDE01-9253-C4B0-DFE1-B06E45A7EFCA}"/>
              </a:ext>
            </a:extLst>
          </p:cNvPr>
          <p:cNvSpPr txBox="1"/>
          <p:nvPr/>
        </p:nvSpPr>
        <p:spPr>
          <a:xfrm>
            <a:off x="291450" y="2282327"/>
            <a:ext cx="468166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Sensor Selection: MPU6050 sensor</a:t>
            </a:r>
          </a:p>
          <a:p>
            <a:r>
              <a:rPr lang="en-US" altLang="zh-CN" dirty="0"/>
              <a:t>A three-ais accelerometer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Control hardware: Arduino Uno</a:t>
            </a:r>
          </a:p>
          <a:p>
            <a:r>
              <a:rPr lang="en-US" altLang="zh-CN" dirty="0"/>
              <a:t>For the data acquisition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dirty="0"/>
              <a:t>Acquisition content: including vibration signals and acceleration along each axis</a:t>
            </a:r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6065704-B0B3-2CAB-6AEF-920668F92D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8402" y="1823329"/>
            <a:ext cx="2535195" cy="190139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ED9594-0ACB-FC7B-A644-23B9CA955A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5424" y="4128986"/>
            <a:ext cx="2510815" cy="188311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5516397-A7DC-11A9-9D33-B37EF4CE059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3155" y="1439569"/>
            <a:ext cx="1617772" cy="2157029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F237B470-1137-9CC2-08E5-0B382046DF1B}"/>
              </a:ext>
            </a:extLst>
          </p:cNvPr>
          <p:cNvSpPr txBox="1"/>
          <p:nvPr/>
        </p:nvSpPr>
        <p:spPr>
          <a:xfrm>
            <a:off x="4120463" y="1220115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Part 1</a:t>
            </a:r>
            <a:r>
              <a:rPr lang="zh-CN" altLang="en-US" dirty="0"/>
              <a:t>：</a:t>
            </a:r>
            <a:r>
              <a:rPr lang="en-US" altLang="zh-CN" dirty="0"/>
              <a:t>System Overview &amp; Data Acquisition</a:t>
            </a:r>
            <a:endParaRPr lang="zh-CN" alt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59B7809-979A-94E1-DA6E-5C66B3DE3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87CA4-7E2E-494A-8BBA-6164933EA56D}" type="slidenum">
              <a:rPr lang="en-US" altLang="zh-CN" smtClean="0"/>
              <a:pPr/>
              <a:t>4</a:t>
            </a:fld>
            <a:endParaRPr lang="en-US" altLang="zh-CN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50F0083-D4F2-BE78-880B-5BE180055610}"/>
              </a:ext>
            </a:extLst>
          </p:cNvPr>
          <p:cNvSpPr txBox="1"/>
          <p:nvPr/>
        </p:nvSpPr>
        <p:spPr>
          <a:xfrm>
            <a:off x="5968341" y="3688248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(1)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3EB6E7A-E815-3072-CC33-F2CBFEE07698}"/>
              </a:ext>
            </a:extLst>
          </p:cNvPr>
          <p:cNvSpPr txBox="1"/>
          <p:nvPr/>
        </p:nvSpPr>
        <p:spPr>
          <a:xfrm>
            <a:off x="5968341" y="5975646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(2)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66D3CA6-2A95-FEA8-E0FF-53B064D0133F}"/>
              </a:ext>
            </a:extLst>
          </p:cNvPr>
          <p:cNvSpPr txBox="1"/>
          <p:nvPr/>
        </p:nvSpPr>
        <p:spPr>
          <a:xfrm>
            <a:off x="8591960" y="5499322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(3)</a:t>
            </a:r>
          </a:p>
        </p:txBody>
      </p:sp>
      <p:sp>
        <p:nvSpPr>
          <p:cNvPr id="18" name="Espace réservé du pied de page 17">
            <a:extLst>
              <a:ext uri="{FF2B5EF4-FFF2-40B4-BE49-F238E27FC236}">
                <a16:creationId xmlns:a16="http://schemas.microsoft.com/office/drawing/2014/main" id="{430405C3-E676-FF80-5284-F560F7F61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Adrien Pierrre MALCOIFFE &amp; Wei YAGE</a:t>
            </a:r>
            <a:endParaRPr lang="en-US" dirty="0"/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5F0E561B-6F71-011F-B626-6CC5033EF3AC}"/>
              </a:ext>
            </a:extLst>
          </p:cNvPr>
          <p:cNvGrpSpPr>
            <a:grpSpLocks noChangeAspect="1"/>
          </p:cNvGrpSpPr>
          <p:nvPr/>
        </p:nvGrpSpPr>
        <p:grpSpPr>
          <a:xfrm>
            <a:off x="7715035" y="2075249"/>
            <a:ext cx="2156523" cy="3340654"/>
            <a:chOff x="8573628" y="2199996"/>
            <a:chExt cx="2567291" cy="3976969"/>
          </a:xfrm>
        </p:grpSpPr>
        <p:pic>
          <p:nvPicPr>
            <p:cNvPr id="30" name="Image 29" descr="Une image contenant Ventilateur mécanique, sol, intérieur, art&#10;&#10;Le contenu généré par l’IA peut être incorrect.">
              <a:extLst>
                <a:ext uri="{FF2B5EF4-FFF2-40B4-BE49-F238E27FC236}">
                  <a16:creationId xmlns:a16="http://schemas.microsoft.com/office/drawing/2014/main" id="{C24C318A-06D6-4A9E-01E4-59B1C3BFF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7834523" y="2939101"/>
              <a:ext cx="3976969" cy="2498759"/>
            </a:xfrm>
            <a:prstGeom prst="rect">
              <a:avLst/>
            </a:prstGeom>
          </p:spPr>
        </p:pic>
        <p:cxnSp>
          <p:nvCxnSpPr>
            <p:cNvPr id="31" name="Connecteur droit avec flèche 30">
              <a:extLst>
                <a:ext uri="{FF2B5EF4-FFF2-40B4-BE49-F238E27FC236}">
                  <a16:creationId xmlns:a16="http://schemas.microsoft.com/office/drawing/2014/main" id="{15D8B424-F7B6-D6D9-E976-BCC2E8ADCDD3}"/>
                </a:ext>
              </a:extLst>
            </p:cNvPr>
            <p:cNvCxnSpPr>
              <a:cxnSpLocks/>
            </p:cNvCxnSpPr>
            <p:nvPr/>
          </p:nvCxnSpPr>
          <p:spPr>
            <a:xfrm>
              <a:off x="10182225" y="3802692"/>
              <a:ext cx="793750" cy="45180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Connecteur droit avec flèche 31">
              <a:extLst>
                <a:ext uri="{FF2B5EF4-FFF2-40B4-BE49-F238E27FC236}">
                  <a16:creationId xmlns:a16="http://schemas.microsoft.com/office/drawing/2014/main" id="{B4BD33C6-34DA-FD4A-0601-FC2720BE1C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82225" y="2890838"/>
              <a:ext cx="128588" cy="91185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>
              <a:extLst>
                <a:ext uri="{FF2B5EF4-FFF2-40B4-BE49-F238E27FC236}">
                  <a16:creationId xmlns:a16="http://schemas.microsoft.com/office/drawing/2014/main" id="{C5E2AC4F-BEE0-2EBD-887B-7AF6299EA7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3100" y="3802692"/>
              <a:ext cx="619125" cy="54547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02F8538B-B9C3-BF63-5788-0951AEB13954}"/>
                </a:ext>
              </a:extLst>
            </p:cNvPr>
            <p:cNvSpPr txBox="1"/>
            <p:nvPr/>
          </p:nvSpPr>
          <p:spPr>
            <a:xfrm>
              <a:off x="10262394" y="2792767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C320F6A4-209E-739C-11B2-6CA06E14644D}"/>
                </a:ext>
              </a:extLst>
            </p:cNvPr>
            <p:cNvSpPr txBox="1"/>
            <p:nvPr/>
          </p:nvSpPr>
          <p:spPr>
            <a:xfrm>
              <a:off x="10759919" y="3843930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z</a:t>
              </a: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4BBA33B1-6EA7-0AC4-693F-E6D293BEECF6}"/>
                </a:ext>
              </a:extLst>
            </p:cNvPr>
            <p:cNvSpPr txBox="1"/>
            <p:nvPr/>
          </p:nvSpPr>
          <p:spPr>
            <a:xfrm>
              <a:off x="9372600" y="3945530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0435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FBCD3-D379-C4E5-9BD3-D41F73D61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457B7FF-6EBB-5B44-6E96-71C199B314E5}"/>
              </a:ext>
            </a:extLst>
          </p:cNvPr>
          <p:cNvSpPr txBox="1"/>
          <p:nvPr/>
        </p:nvSpPr>
        <p:spPr>
          <a:xfrm>
            <a:off x="335875" y="1973770"/>
            <a:ext cx="656454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dirty="0"/>
              <a:t>(1) Data transmission: Raw data transmitted to the computer</a:t>
            </a:r>
          </a:p>
          <a:p>
            <a:pPr algn="just"/>
            <a:endParaRPr lang="en-US" altLang="zh-CN" dirty="0"/>
          </a:p>
          <a:p>
            <a:pPr algn="just"/>
            <a:r>
              <a:rPr lang="en-US" altLang="zh-CN" dirty="0"/>
              <a:t>(2) Data storage: Save the vibration signal</a:t>
            </a:r>
          </a:p>
          <a:p>
            <a:pPr algn="just"/>
            <a:endParaRPr lang="en-US" altLang="zh-CN" dirty="0"/>
          </a:p>
          <a:p>
            <a:pPr algn="just"/>
            <a:r>
              <a:rPr lang="en-US" altLang="zh-CN" dirty="0"/>
              <a:t>(3) Signal Analysis: Applying FFT to analyze frequency domain</a:t>
            </a:r>
          </a:p>
          <a:p>
            <a:pPr algn="just"/>
            <a:endParaRPr lang="en-US" altLang="zh-CN" dirty="0"/>
          </a:p>
          <a:p>
            <a:pPr algn="just"/>
            <a:r>
              <a:rPr lang="en-US" altLang="zh-CN" dirty="0"/>
              <a:t>(4) Fans faults detected after analyzing harmonics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740738-B8BB-6781-E1D5-A38272FCA17C}"/>
              </a:ext>
            </a:extLst>
          </p:cNvPr>
          <p:cNvSpPr txBox="1"/>
          <p:nvPr/>
        </p:nvSpPr>
        <p:spPr>
          <a:xfrm>
            <a:off x="3720154" y="1289611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dirty="0"/>
              <a:t>Part 2</a:t>
            </a:r>
            <a:r>
              <a:rPr lang="zh-CN" altLang="en-GB" dirty="0"/>
              <a:t>：</a:t>
            </a:r>
            <a:r>
              <a:rPr lang="en-GB" altLang="zh-CN" dirty="0"/>
              <a:t>Data Transmission &amp; Preprocessing</a:t>
            </a:r>
            <a:endParaRPr lang="zh-CN" alt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238DAE-4D43-4241-33CE-1F4263EF0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87CA4-7E2E-494A-8BBA-6164933EA56D}" type="slidenum">
              <a:rPr lang="en-US" altLang="zh-CN" smtClean="0"/>
              <a:pPr/>
              <a:t>5</a:t>
            </a:fld>
            <a:endParaRPr lang="en-US" altLang="zh-CN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7AD9D4-728D-3179-5428-D990FF21F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Adrien Pierrre MALCOIFFE &amp; Wei YAGE</a:t>
            </a:r>
            <a:endParaRPr lang="en-US" dirty="0"/>
          </a:p>
        </p:txBody>
      </p:sp>
      <p:pic>
        <p:nvPicPr>
          <p:cNvPr id="7" name="Espace réservé du contenu 7">
            <a:extLst>
              <a:ext uri="{FF2B5EF4-FFF2-40B4-BE49-F238E27FC236}">
                <a16:creationId xmlns:a16="http://schemas.microsoft.com/office/drawing/2014/main" id="{813B79B3-E0D3-E8A1-5E19-50D7E6798F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00421" y="1778419"/>
            <a:ext cx="2097875" cy="2416509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1731855F-64D7-4753-60A6-A5C64E2C9462}"/>
              </a:ext>
            </a:extLst>
          </p:cNvPr>
          <p:cNvSpPr/>
          <p:nvPr/>
        </p:nvSpPr>
        <p:spPr>
          <a:xfrm>
            <a:off x="8062315" y="2605023"/>
            <a:ext cx="109521" cy="668152"/>
          </a:xfrm>
          <a:prstGeom prst="ellipse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e41a1de4de4b0e1df0f68ae51581afa1">
            <a:hlinkClick r:id="" action="ppaction://media"/>
            <a:extLst>
              <a:ext uri="{FF2B5EF4-FFF2-40B4-BE49-F238E27FC236}">
                <a16:creationId xmlns:a16="http://schemas.microsoft.com/office/drawing/2014/main" id="{EFD252F5-155D-1DFE-1381-12BABC519B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90381" y="1555025"/>
            <a:ext cx="2565744" cy="4561323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B0AD1289-15D5-1F82-1990-F1034B2158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875" y="4320480"/>
            <a:ext cx="8395470" cy="176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19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DB06C-BF9E-DCE8-446D-09D2EAB7A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9B3F66A-FFA5-1F5E-61B4-2285E7C7D3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7922" y="1866900"/>
            <a:ext cx="3128062" cy="417074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F5658DE-1686-E5DE-5C8F-540FECD5B1F7}"/>
              </a:ext>
            </a:extLst>
          </p:cNvPr>
          <p:cNvSpPr txBox="1"/>
          <p:nvPr/>
        </p:nvSpPr>
        <p:spPr>
          <a:xfrm>
            <a:off x="687344" y="2579124"/>
            <a:ext cx="609497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AutoNum type="arabicParenBoth"/>
            </a:pPr>
            <a:r>
              <a:rPr lang="en-US" altLang="zh-CN" dirty="0"/>
              <a:t>Purposely adding a small piece of paper on the fan blade </a:t>
            </a:r>
          </a:p>
          <a:p>
            <a:pPr marL="342900" indent="-342900" algn="just">
              <a:buAutoNum type="arabicParenBoth"/>
            </a:pPr>
            <a:endParaRPr lang="en-US" altLang="zh-CN" dirty="0"/>
          </a:p>
          <a:p>
            <a:pPr marL="342900" indent="-342900" algn="just">
              <a:buAutoNum type="arabicParenBoth"/>
            </a:pPr>
            <a:endParaRPr lang="en-US" altLang="zh-CN" dirty="0"/>
          </a:p>
          <a:p>
            <a:pPr marL="342900" indent="-342900" algn="just">
              <a:buAutoNum type="arabicParenBoth"/>
            </a:pPr>
            <a:r>
              <a:rPr lang="en-US" altLang="zh-CN" dirty="0"/>
              <a:t>This setup facilitates subsequent comparative analysis between normal and faulty states </a:t>
            </a:r>
          </a:p>
          <a:p>
            <a:pPr marL="342900" indent="-342900" algn="just">
              <a:buAutoNum type="arabicParenBoth"/>
            </a:pPr>
            <a:endParaRPr lang="en-US" altLang="zh-CN" dirty="0"/>
          </a:p>
          <a:p>
            <a:pPr marL="342900" indent="-342900" algn="just">
              <a:buAutoNum type="arabicParenBoth"/>
            </a:pPr>
            <a:endParaRPr lang="en-US" altLang="zh-CN" dirty="0"/>
          </a:p>
          <a:p>
            <a:pPr marL="342900" indent="-342900" algn="just">
              <a:buAutoNum type="arabicParenBoth"/>
            </a:pPr>
            <a:r>
              <a:rPr lang="en-US" altLang="zh-CN" dirty="0"/>
              <a:t>At the end, we will be able to create an alert if unbalance occurs.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FFD3F58-5B70-4093-7D32-95BC1FAB5702}"/>
              </a:ext>
            </a:extLst>
          </p:cNvPr>
          <p:cNvSpPr txBox="1"/>
          <p:nvPr/>
        </p:nvSpPr>
        <p:spPr>
          <a:xfrm>
            <a:off x="687344" y="1964724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dirty="0"/>
              <a:t>Failure simulation methodology: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B22603D-401B-B761-67EB-D4E6CA5439C7}"/>
              </a:ext>
            </a:extLst>
          </p:cNvPr>
          <p:cNvSpPr txBox="1"/>
          <p:nvPr/>
        </p:nvSpPr>
        <p:spPr>
          <a:xfrm>
            <a:off x="3793009" y="1288192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dirty="0"/>
              <a:t>Part 3</a:t>
            </a:r>
            <a:r>
              <a:rPr lang="zh-CN" altLang="en-GB" dirty="0"/>
              <a:t>：</a:t>
            </a:r>
            <a:r>
              <a:rPr lang="en-GB" altLang="zh-CN" dirty="0"/>
              <a:t>Fault Simulation &amp; Signal Analysis</a:t>
            </a:r>
            <a:endParaRPr lang="zh-CN" alt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D1E64E8-0BB0-D07D-7AD1-6D30B5D2F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87CA4-7E2E-494A-8BBA-6164933EA56D}" type="slidenum">
              <a:rPr lang="en-US" altLang="zh-CN" smtClean="0"/>
              <a:pPr/>
              <a:t>6</a:t>
            </a:fld>
            <a:endParaRPr lang="en-US" altLang="zh-CN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9006592-7894-2434-8FC4-3045C4D93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Adrien Pierrre MALCOIFFE &amp; Wei YAGE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503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A6CA2-CA0A-8E49-DA69-2261CC602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6880725-FA48-4FA0-1657-EB22A75A9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521" y="2224669"/>
            <a:ext cx="4610818" cy="2634753"/>
          </a:xfrm>
          <a:prstGeom prst="rect">
            <a:avLst/>
          </a:prstGeom>
        </p:spPr>
      </p:pic>
      <p:pic>
        <p:nvPicPr>
          <p:cNvPr id="8" name="Espace réservé du contenu 6">
            <a:extLst>
              <a:ext uri="{FF2B5EF4-FFF2-40B4-BE49-F238E27FC236}">
                <a16:creationId xmlns:a16="http://schemas.microsoft.com/office/drawing/2014/main" id="{88C96FD8-7C3D-F68E-C715-8CBF0F62A7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9" y="2139964"/>
            <a:ext cx="4917851" cy="280416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1E364A-07FF-9C48-ED75-09081612DB37}"/>
              </a:ext>
            </a:extLst>
          </p:cNvPr>
          <p:cNvSpPr txBox="1"/>
          <p:nvPr/>
        </p:nvSpPr>
        <p:spPr>
          <a:xfrm>
            <a:off x="2438656" y="1820404"/>
            <a:ext cx="2010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normal condition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43E810D-9440-808B-C255-B3EB171956A0}"/>
              </a:ext>
            </a:extLst>
          </p:cNvPr>
          <p:cNvSpPr txBox="1"/>
          <p:nvPr/>
        </p:nvSpPr>
        <p:spPr>
          <a:xfrm>
            <a:off x="7492072" y="1820404"/>
            <a:ext cx="2443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unbalanced condition</a:t>
            </a:r>
            <a:endParaRPr lang="zh-CN" alt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E57D185-9F2A-48BF-CEAF-F38392DF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87CA4-7E2E-494A-8BBA-6164933EA56D}" type="slidenum">
              <a:rPr lang="en-US" altLang="zh-CN" smtClean="0"/>
              <a:pPr/>
              <a:t>7</a:t>
            </a:fld>
            <a:endParaRPr lang="en-US" altLang="zh-CN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E85264C-DA7C-EE15-BD2D-D6FB04D7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Adrien Pierrre MALCOIFFE &amp; Wei YAGE</a:t>
            </a:r>
            <a:endParaRPr lang="en-US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FEDD1B8E-BB5D-BC09-AAF8-99C7F8490EC8}"/>
              </a:ext>
            </a:extLst>
          </p:cNvPr>
          <p:cNvSpPr/>
          <p:nvPr/>
        </p:nvSpPr>
        <p:spPr>
          <a:xfrm>
            <a:off x="4150737" y="3563015"/>
            <a:ext cx="298894" cy="347339"/>
          </a:xfrm>
          <a:prstGeom prst="ellipse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454EC24F-4C8A-6F4D-4F34-5183FE58D023}"/>
              </a:ext>
            </a:extLst>
          </p:cNvPr>
          <p:cNvSpPr/>
          <p:nvPr/>
        </p:nvSpPr>
        <p:spPr>
          <a:xfrm>
            <a:off x="9365331" y="3421614"/>
            <a:ext cx="298894" cy="480885"/>
          </a:xfrm>
          <a:prstGeom prst="ellipse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文本框 7">
            <a:extLst>
              <a:ext uri="{FF2B5EF4-FFF2-40B4-BE49-F238E27FC236}">
                <a16:creationId xmlns:a16="http://schemas.microsoft.com/office/drawing/2014/main" id="{3BEB8341-B0DD-FDEF-7972-852BA0A2C845}"/>
              </a:ext>
            </a:extLst>
          </p:cNvPr>
          <p:cNvSpPr txBox="1"/>
          <p:nvPr/>
        </p:nvSpPr>
        <p:spPr>
          <a:xfrm>
            <a:off x="3793009" y="1288192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dirty="0"/>
              <a:t>Part 3</a:t>
            </a:r>
            <a:r>
              <a:rPr lang="zh-CN" altLang="en-GB" dirty="0"/>
              <a:t>：</a:t>
            </a:r>
            <a:r>
              <a:rPr lang="en-GB" altLang="zh-CN" dirty="0"/>
              <a:t>Fault Simulation &amp; Signal Analysis</a:t>
            </a:r>
            <a:endParaRPr lang="zh-CN" altLang="en-US" dirty="0"/>
          </a:p>
        </p:txBody>
      </p:sp>
      <p:sp>
        <p:nvSpPr>
          <p:cNvPr id="9" name="文本框 3">
            <a:extLst>
              <a:ext uri="{FF2B5EF4-FFF2-40B4-BE49-F238E27FC236}">
                <a16:creationId xmlns:a16="http://schemas.microsoft.com/office/drawing/2014/main" id="{DB8453E0-8A97-C8C1-D8F4-90E23D0E61F6}"/>
              </a:ext>
            </a:extLst>
          </p:cNvPr>
          <p:cNvSpPr txBox="1"/>
          <p:nvPr/>
        </p:nvSpPr>
        <p:spPr>
          <a:xfrm>
            <a:off x="629820" y="5712645"/>
            <a:ext cx="109323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altLang="zh-CN" dirty="0"/>
              <a:t>In the Y-axis vibration signal, the amplitude of the 12.5 Hz </a:t>
            </a:r>
            <a:r>
              <a:rPr lang="fr-FR" altLang="zh-CN" dirty="0" err="1"/>
              <a:t>peak</a:t>
            </a:r>
            <a:r>
              <a:rPr lang="fr-FR" altLang="zh-CN" dirty="0"/>
              <a:t> </a:t>
            </a:r>
            <a:r>
              <a:rPr lang="fr-FR" altLang="zh-CN" dirty="0" err="1"/>
              <a:t>increases</a:t>
            </a:r>
            <a:r>
              <a:rPr lang="fr-FR" altLang="zh-CN" dirty="0"/>
              <a:t> by 76% in </a:t>
            </a:r>
            <a:r>
              <a:rPr lang="fr-FR" altLang="zh-CN" dirty="0" err="1"/>
              <a:t>unbalanced</a:t>
            </a:r>
            <a:r>
              <a:rPr lang="fr-FR" altLang="zh-CN" dirty="0"/>
              <a:t> condition.</a:t>
            </a:r>
            <a:endParaRPr lang="zh-CN" alt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629D6B4-BC7C-2434-96D2-A1B055265B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14276" y="5122748"/>
            <a:ext cx="5399072" cy="209074"/>
          </a:xfrm>
          <a:prstGeom prst="rect">
            <a:avLst/>
          </a:prstGeom>
        </p:spPr>
      </p:pic>
      <p:pic>
        <p:nvPicPr>
          <p:cNvPr id="11" name="Espace réservé du contenu 3">
            <a:extLst>
              <a:ext uri="{FF2B5EF4-FFF2-40B4-BE49-F238E27FC236}">
                <a16:creationId xmlns:a16="http://schemas.microsoft.com/office/drawing/2014/main" id="{1853F468-7D2D-479B-86E7-5B64485FF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77276" y="5103957"/>
            <a:ext cx="3043307" cy="22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483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976D3-9D53-B76C-50BA-E5128AF39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D94A2DF-861E-A670-EA07-B709274B7BD0}"/>
              </a:ext>
            </a:extLst>
          </p:cNvPr>
          <p:cNvSpPr txBox="1"/>
          <p:nvPr/>
        </p:nvSpPr>
        <p:spPr>
          <a:xfrm>
            <a:off x="284617" y="19248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Software Identification and Diagnostics Module: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C9FF9F-3B93-1FFA-8CF7-F9BCBE15716B}"/>
              </a:ext>
            </a:extLst>
          </p:cNvPr>
          <p:cNvSpPr txBox="1"/>
          <p:nvPr/>
        </p:nvSpPr>
        <p:spPr>
          <a:xfrm>
            <a:off x="284617" y="2542393"/>
            <a:ext cx="652900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dirty="0"/>
              <a:t>The signal processing and analysis part includes modules for signal receiving, storage, and data analysis.</a:t>
            </a:r>
          </a:p>
          <a:p>
            <a:pPr algn="just"/>
            <a:endParaRPr lang="en-US" altLang="zh-CN" dirty="0"/>
          </a:p>
          <a:p>
            <a:pPr algn="just"/>
            <a:endParaRPr lang="en-US" altLang="zh-CN" dirty="0"/>
          </a:p>
          <a:p>
            <a:pPr algn="just"/>
            <a:r>
              <a:rPr lang="en-US" altLang="zh-CN" dirty="0"/>
              <a:t>A dedicated tool to extract various time-domain and frequency-domain features from the signals.</a:t>
            </a:r>
          </a:p>
          <a:p>
            <a:pPr algn="just"/>
            <a:endParaRPr lang="en-US" altLang="zh-CN" dirty="0"/>
          </a:p>
          <a:p>
            <a:pPr algn="just"/>
            <a:endParaRPr lang="en-US" altLang="zh-CN" dirty="0"/>
          </a:p>
          <a:p>
            <a:pPr algn="just"/>
            <a:r>
              <a:rPr lang="en-US" altLang="zh-CN" dirty="0"/>
              <a:t>The system integrates a decision tree-based machine learning model to automatically classify and identify the fan's operating state.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68CA897-AFE1-6DC4-5DB6-E92558FA59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75802" y="2387179"/>
            <a:ext cx="5031581" cy="329453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DFFC731-A955-4BB8-4143-891DB6E8E31E}"/>
              </a:ext>
            </a:extLst>
          </p:cNvPr>
          <p:cNvSpPr txBox="1"/>
          <p:nvPr/>
        </p:nvSpPr>
        <p:spPr>
          <a:xfrm>
            <a:off x="3930993" y="1307272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dirty="0"/>
              <a:t>Part 4</a:t>
            </a:r>
            <a:r>
              <a:rPr lang="zh-CN" altLang="fr-FR" dirty="0"/>
              <a:t>：</a:t>
            </a:r>
            <a:r>
              <a:rPr lang="fr-FR" altLang="zh-CN" dirty="0"/>
              <a:t>Feature Extraction &amp; Intelligent Diagnosis</a:t>
            </a:r>
            <a:endParaRPr lang="zh-CN" alt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5A6C0A7-3D12-C64E-CC7C-F0024B4A1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87CA4-7E2E-494A-8BBA-6164933EA56D}" type="slidenum">
              <a:rPr lang="en-US" altLang="zh-CN" smtClean="0"/>
              <a:pPr/>
              <a:t>8</a:t>
            </a:fld>
            <a:endParaRPr lang="en-US" altLang="zh-CN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55ABB1D-0161-0554-0F7D-001F6964A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Adrien Pierrre MALCOIFFE &amp; Wei YAGE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806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5C9F4-E0BA-0FC2-CCD9-CB5866676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682742F-D6D4-9968-0326-9EBD5A45A0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5"/>
          <a:stretch>
            <a:fillRect/>
          </a:stretch>
        </p:blipFill>
        <p:spPr>
          <a:xfrm>
            <a:off x="443060" y="3107531"/>
            <a:ext cx="4864746" cy="31707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CAE3EDE-7570-3E1E-449C-07F9A66712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66788" y="3059485"/>
            <a:ext cx="4845377" cy="315278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E12F7E5-73D7-E855-EDC0-7E68406FA033}"/>
              </a:ext>
            </a:extLst>
          </p:cNvPr>
          <p:cNvSpPr txBox="1"/>
          <p:nvPr/>
        </p:nvSpPr>
        <p:spPr>
          <a:xfrm>
            <a:off x="1250864" y="1866904"/>
            <a:ext cx="98545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dirty="0"/>
              <a:t>It automatically calculates key indicators such as peak value and RMS for time-domain features, and kurtosis, waveform factor, etc. for dimensionless features.</a:t>
            </a:r>
          </a:p>
          <a:p>
            <a:pPr algn="just"/>
            <a:r>
              <a:rPr lang="en-US" altLang="zh-CN" dirty="0"/>
              <a:t>These help quantify differences between normal and faulty states.</a:t>
            </a:r>
            <a:endParaRPr lang="zh-CN" alt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A9BAE9D-1527-18A3-C69B-C06375B56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87CA4-7E2E-494A-8BBA-6164933EA56D}" type="slidenum">
              <a:rPr lang="en-US" altLang="zh-CN" smtClean="0"/>
              <a:pPr/>
              <a:t>9</a:t>
            </a:fld>
            <a:endParaRPr lang="en-US" altLang="zh-CN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C371AB5-6025-AB71-DC1E-6F0B5EFAF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Adrien Pierrre MALCOIFFE &amp; Wei YAGE</a:t>
            </a:r>
            <a:endParaRPr lang="en-US" dirty="0"/>
          </a:p>
        </p:txBody>
      </p:sp>
      <p:sp>
        <p:nvSpPr>
          <p:cNvPr id="5" name="文本框 12">
            <a:extLst>
              <a:ext uri="{FF2B5EF4-FFF2-40B4-BE49-F238E27FC236}">
                <a16:creationId xmlns:a16="http://schemas.microsoft.com/office/drawing/2014/main" id="{018CBE7A-D414-3AD0-D453-7DA156E455D2}"/>
              </a:ext>
            </a:extLst>
          </p:cNvPr>
          <p:cNvSpPr txBox="1"/>
          <p:nvPr/>
        </p:nvSpPr>
        <p:spPr>
          <a:xfrm>
            <a:off x="3930993" y="1307272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dirty="0"/>
              <a:t>Part 4</a:t>
            </a:r>
            <a:r>
              <a:rPr lang="zh-CN" altLang="fr-FR" dirty="0"/>
              <a:t>：</a:t>
            </a:r>
            <a:r>
              <a:rPr lang="fr-FR" altLang="zh-CN" dirty="0"/>
              <a:t>Feature Extraction &amp; Intelligent Diagnosis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7529718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9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9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1647</TotalTime>
  <Words>685</Words>
  <Application>Microsoft Office PowerPoint</Application>
  <PresentationFormat>Grand écran</PresentationFormat>
  <Paragraphs>142</Paragraphs>
  <Slides>14</Slides>
  <Notes>11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8" baseType="lpstr">
      <vt:lpstr>Aptos</vt:lpstr>
      <vt:lpstr>Arial</vt:lpstr>
      <vt:lpstr>Times New Roman</vt:lpstr>
      <vt:lpstr>Blank Presentation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Adrien MALCOIFFE</dc:creator>
  <cp:lastModifiedBy>Adrien MALCOIFFE</cp:lastModifiedBy>
  <cp:revision>6</cp:revision>
  <dcterms:created xsi:type="dcterms:W3CDTF">2025-06-19T07:10:10Z</dcterms:created>
  <dcterms:modified xsi:type="dcterms:W3CDTF">2025-07-03T14:45:27Z</dcterms:modified>
</cp:coreProperties>
</file>